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303" r:id="rId2"/>
    <p:sldId id="314" r:id="rId3"/>
    <p:sldId id="316" r:id="rId4"/>
    <p:sldId id="317" r:id="rId5"/>
    <p:sldId id="312" r:id="rId6"/>
    <p:sldId id="313" r:id="rId7"/>
    <p:sldId id="309" r:id="rId8"/>
    <p:sldId id="310" r:id="rId9"/>
    <p:sldId id="326" r:id="rId10"/>
    <p:sldId id="327" r:id="rId11"/>
    <p:sldId id="328" r:id="rId12"/>
    <p:sldId id="329" r:id="rId13"/>
    <p:sldId id="330" r:id="rId14"/>
    <p:sldId id="331" r:id="rId15"/>
    <p:sldId id="332" r:id="rId16"/>
    <p:sldId id="320" r:id="rId17"/>
    <p:sldId id="321" r:id="rId18"/>
    <p:sldId id="322" r:id="rId19"/>
    <p:sldId id="304" r:id="rId20"/>
    <p:sldId id="318" r:id="rId21"/>
    <p:sldId id="323" r:id="rId22"/>
    <p:sldId id="324" r:id="rId23"/>
    <p:sldId id="325" r:id="rId24"/>
    <p:sldId id="333" r:id="rId25"/>
    <p:sldId id="334" r:id="rId26"/>
    <p:sldId id="335" r:id="rId27"/>
    <p:sldId id="336" r:id="rId28"/>
    <p:sldId id="305" r:id="rId2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CC0099"/>
    <a:srgbClr val="FF9900"/>
    <a:srgbClr val="6600FF"/>
    <a:srgbClr val="000000"/>
    <a:srgbClr val="0099CC"/>
    <a:srgbClr val="00CC99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17" autoAdjust="0"/>
    <p:restoredTop sz="96623" autoAdjust="0"/>
  </p:normalViewPr>
  <p:slideViewPr>
    <p:cSldViewPr snapToGrid="0">
      <p:cViewPr varScale="1">
        <p:scale>
          <a:sx n="119" d="100"/>
          <a:sy n="119" d="100"/>
        </p:scale>
        <p:origin x="126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3C619FF1-ADBB-44CF-8CB7-CF215819D04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A29480F4-9E72-4C12-A2B7-46F3BC3A748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26628" name="Rectangle 4">
            <a:extLst>
              <a:ext uri="{FF2B5EF4-FFF2-40B4-BE49-F238E27FC236}">
                <a16:creationId xmlns:a16="http://schemas.microsoft.com/office/drawing/2014/main" id="{0A6BDFEA-F097-421E-B044-CF8E46E18B7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26629" name="Rectangle 5">
            <a:extLst>
              <a:ext uri="{FF2B5EF4-FFF2-40B4-BE49-F238E27FC236}">
                <a16:creationId xmlns:a16="http://schemas.microsoft.com/office/drawing/2014/main" id="{84DA0B3B-E18B-4F3D-A2E5-7D9AB19EB0FA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8F336DE-A2C7-4C97-AC8C-61CD7512FEFE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2C56BC46-8C83-40C4-933A-E8D598EEF5F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94F67642-C717-4CB6-81D1-20EFDD51B03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1CEA8B65-0C6D-47C0-90A5-CE59D5D26F2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1BE47361-885A-41B6-AF98-5C006ED71F8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t-BR" noProof="0"/>
              <a:t>Clique para editar os estilos do texto mestre</a:t>
            </a:r>
          </a:p>
          <a:p>
            <a:pPr lvl="1"/>
            <a:r>
              <a:rPr lang="en-US" altLang="pt-BR" noProof="0"/>
              <a:t>Segundo nível</a:t>
            </a:r>
          </a:p>
          <a:p>
            <a:pPr lvl="2"/>
            <a:r>
              <a:rPr lang="en-US" altLang="pt-BR" noProof="0"/>
              <a:t>Terceiro nível</a:t>
            </a:r>
          </a:p>
          <a:p>
            <a:pPr lvl="3"/>
            <a:r>
              <a:rPr lang="en-US" altLang="pt-BR" noProof="0"/>
              <a:t>Quarto nível</a:t>
            </a:r>
          </a:p>
          <a:p>
            <a:pPr lvl="4"/>
            <a:r>
              <a:rPr lang="en-US" altLang="pt-BR" noProof="0"/>
              <a:t>Quinto nível</a:t>
            </a:r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98411BB5-4094-4B7B-966F-9B1AC7448B3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7BAE86F4-C276-4C37-ADE2-3FAF9FEB2B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E79BAAB-FA34-4F36-8A7F-3267B242C2F6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15B5E766-6368-4A75-AE7A-D57C0B1AD0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BC59B54-25BA-40CD-A644-072765293B30}" type="slidenum">
              <a:rPr lang="en-US" altLang="pt-BR" sz="1200" smtClean="0"/>
              <a:pPr/>
              <a:t>1</a:t>
            </a:fld>
            <a:endParaRPr lang="en-US" altLang="pt-BR" sz="1200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D7022EFA-9D35-454C-AC28-E6B14A5D29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92537B21-527D-44B3-BD70-AD93D30B6C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 alt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92E6948-0BF4-4A36-A184-24F20FED77D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42788F4-37D9-4DFF-A332-FE848D6C39C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6D478AC-5CD0-4591-AB89-1BACF25DB50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927363-9E45-4D12-8A79-E6B4CF2DF93F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557917857"/>
      </p:ext>
    </p:extLst>
  </p:cSld>
  <p:clrMapOvr>
    <a:masterClrMapping/>
  </p:clrMapOvr>
  <p:transition spd="med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81B38ED-93C6-4EC8-90CA-80260C6A0F9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97CAEF9-A6B7-45FB-9F75-0380C223167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DD97022-3DE2-4284-B023-E028C4C06BD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740CD8-9E8F-4202-87A5-065E50B4D0CA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259918438"/>
      </p:ext>
    </p:extLst>
  </p:cSld>
  <p:clrMapOvr>
    <a:masterClrMapping/>
  </p:clrMapOvr>
  <p:transition spd="med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E2D6092-C7B6-461B-9BE2-AFDD69CFB86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0226EC7-60A1-49CC-B3D2-28BCEDB80F6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8212147-77A8-4BC6-96A2-4EB977DAC27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D22658-4F6C-4A8F-82D8-23354B4BAEBA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15598053"/>
      </p:ext>
    </p:extLst>
  </p:cSld>
  <p:clrMapOvr>
    <a:masterClrMapping/>
  </p:clrMapOvr>
  <p:transition spd="med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46637A8-D5C3-4C4B-ABE9-06D778453FA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85FE42D-5C7D-4815-9445-84B6631E129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6AAECD3-FA05-40BA-99AC-17DB8C74EA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331A37-E681-4602-9403-3FDF75D6DC6E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763196546"/>
      </p:ext>
    </p:extLst>
  </p:cSld>
  <p:clrMapOvr>
    <a:masterClrMapping/>
  </p:clrMapOvr>
  <p:transition spd="med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F58CEF4-74CF-4E94-9EE2-2BF665E8FBB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4102F56-EEAD-4F9D-89A9-B69D48F1E44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13558D9-E5C5-40D7-A77B-B5B8DFE6353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5DBD76-57AE-4E0E-9F7C-849E89608E7B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311312020"/>
      </p:ext>
    </p:extLst>
  </p:cSld>
  <p:clrMapOvr>
    <a:masterClrMapping/>
  </p:clrMapOvr>
  <p:transition spd="med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48EF4A-E70C-4C68-B673-758D0F6660D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DF7413-57FB-4B98-8D3D-BB919865157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32AD9-E1F6-4B60-899A-9744AEA26B5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C3F73A-2A93-459E-B072-47CC39C4F663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728065726"/>
      </p:ext>
    </p:extLst>
  </p:cSld>
  <p:clrMapOvr>
    <a:masterClrMapping/>
  </p:clrMapOvr>
  <p:transition spd="med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1944E77-3808-4314-8B5B-5C1656D8CC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600D37E-F150-4782-8103-F1E1573C369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9A5FFA3-000D-47AD-B7AA-0CA79948610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789CCC-A672-492F-A2F0-3EAE9E6F8BC5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035116780"/>
      </p:ext>
    </p:extLst>
  </p:cSld>
  <p:clrMapOvr>
    <a:masterClrMapping/>
  </p:clrMapOvr>
  <p:transition spd="med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CA1856D-2BD3-402E-8285-A0144EB8F8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DB33573-27EA-443F-A129-05BB0C3C1E5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34567EC-B64B-4366-9B6C-7B19A514BD7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727FAE-E628-4B6E-BF59-72A9FDABF6C3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358142468"/>
      </p:ext>
    </p:extLst>
  </p:cSld>
  <p:clrMapOvr>
    <a:masterClrMapping/>
  </p:clrMapOvr>
  <p:transition spd="med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194CE44-2032-464A-B3A6-D439FC4C643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6A9FDA0-D79E-4C2C-8F90-459AA0B7C2E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850AE53-A0A0-43A8-A3C6-0E408768F9C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AF1862-6CB1-487D-957D-BA4C9048CE11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4133886737"/>
      </p:ext>
    </p:extLst>
  </p:cSld>
  <p:clrMapOvr>
    <a:masterClrMapping/>
  </p:clrMapOvr>
  <p:transition spd="med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D4A774-16B1-4099-8A5F-0E32FFE62B6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87A9DD-DAAA-45F1-A941-46B23130C4C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D4C08E-37F7-44DC-83F9-C094065E3EE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EA06E2-AFA5-46C1-B8C3-952A91624A84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242152740"/>
      </p:ext>
    </p:extLst>
  </p:cSld>
  <p:clrMapOvr>
    <a:masterClrMapping/>
  </p:clrMapOvr>
  <p:transition spd="med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A87B3A-5506-49DD-BC64-37E4F1C7BE4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2B1878-5E4F-4F00-8BBB-7AB022DF7D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25A41F-F97B-4481-A02C-54B4FD055B5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37D6DB-C627-4B45-91E4-63D866965E3F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701312764"/>
      </p:ext>
    </p:extLst>
  </p:cSld>
  <p:clrMapOvr>
    <a:masterClrMapping/>
  </p:clrMapOvr>
  <p:transition spd="med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7BE44B5E-111D-4477-B5ED-0ED5E35C73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t-BR"/>
              <a:t>Clique para editar o estilo do título mestre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BC37679-638C-442F-B7B3-55EE820DC1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t-BR"/>
              <a:t>Clique para editar os estilos do texto mestre</a:t>
            </a:r>
          </a:p>
          <a:p>
            <a:pPr lvl="1"/>
            <a:r>
              <a:rPr lang="en-US" altLang="pt-BR"/>
              <a:t>Segundo nível</a:t>
            </a:r>
          </a:p>
          <a:p>
            <a:pPr lvl="2"/>
            <a:r>
              <a:rPr lang="en-US" altLang="pt-BR"/>
              <a:t>Terceiro nível</a:t>
            </a:r>
          </a:p>
          <a:p>
            <a:pPr lvl="3"/>
            <a:r>
              <a:rPr lang="en-US" altLang="pt-BR"/>
              <a:t>Quarto nível</a:t>
            </a:r>
          </a:p>
          <a:p>
            <a:pPr lvl="4"/>
            <a:r>
              <a:rPr lang="en-US" altLang="pt-BR"/>
              <a:t>Quinto nível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68768BB8-B2EF-4CB3-B67A-D68374E1E18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26DA6EC7-3D21-4E3B-8B09-FE5C99A56EF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17C6E0CD-2E8F-4E8A-B6A4-57D20015D07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E2F0B8B6-B128-4D19-A010-4269CE0B2A24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random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7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mailto:marleite@gmail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053757B3-F0FD-4015-9288-5B515066E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1113" y="1193800"/>
            <a:ext cx="6027737" cy="23368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defRPr/>
            </a:pPr>
            <a:r>
              <a:rPr lang="pt-BR" altLang="zh-CN" sz="4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  </a:t>
            </a:r>
            <a:r>
              <a:rPr lang="pt-BR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Programação - Aula 12</a:t>
            </a:r>
          </a:p>
          <a:p>
            <a:pPr algn="ctr">
              <a:defRPr/>
            </a:pPr>
            <a:r>
              <a:rPr lang="pt-BR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 Visualg </a:t>
            </a:r>
            <a:r>
              <a:rPr 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(Parte 3 - Final)</a:t>
            </a:r>
            <a:endParaRPr lang="pt-BR" sz="3600" dirty="0">
              <a:solidFill>
                <a:srgbClr val="FFFF00"/>
              </a:solidFill>
            </a:endParaRP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8433FD42-6A49-4D22-98D9-FB9059B6B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1463" y="1531938"/>
            <a:ext cx="5776912" cy="1757362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B809BA-5AFF-48BC-B35C-0654423FC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9675" y="4932363"/>
            <a:ext cx="242570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2800" b="1" i="1">
                <a:latin typeface="Monotype Corsiva" panose="03010101010201010101" pitchFamily="66" charset="0"/>
              </a:rPr>
              <a:t>Prof. Mário Leite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B6A19767-DF63-45EF-A542-0A33CC66EE8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41463" y="5434013"/>
            <a:ext cx="5829300" cy="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" name="Aula 12 - Slide 01">
            <a:hlinkClick r:id="" action="ppaction://media"/>
            <a:extLst>
              <a:ext uri="{FF2B5EF4-FFF2-40B4-BE49-F238E27FC236}">
                <a16:creationId xmlns:a16="http://schemas.microsoft.com/office/drawing/2014/main" id="{9E288872-394F-4B43-A2B1-BE5AA79A36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6165" y="5835315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8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9" grpId="0"/>
      <p:bldP spid="11" grpId="0" animBg="1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A662040-02A8-4317-978F-EFFBF08CA4E2}"/>
              </a:ext>
            </a:extLst>
          </p:cNvPr>
          <p:cNvSpPr txBox="1">
            <a:spLocks noChangeArrowheads="1"/>
          </p:cNvSpPr>
          <p:nvPr/>
        </p:nvSpPr>
        <p:spPr>
          <a:xfrm>
            <a:off x="88900" y="-15875"/>
            <a:ext cx="8767763" cy="64452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Código com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Variável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não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declarada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: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Erro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FA83CC33-8D30-4C52-8F4C-7627EBDE29A1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63492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72AF6BF-0B94-48AD-B176-2B153B5D9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833438"/>
            <a:ext cx="8858250" cy="554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4DBC1B42-F827-4705-95B9-AC9481540AE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792288" y="1801813"/>
            <a:ext cx="923925" cy="0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Retângulo 5">
            <a:extLst>
              <a:ext uri="{FF2B5EF4-FFF2-40B4-BE49-F238E27FC236}">
                <a16:creationId xmlns:a16="http://schemas.microsoft.com/office/drawing/2014/main" id="{F3755D21-BF23-44AE-86DF-B4F5AFF804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688" y="4276725"/>
            <a:ext cx="1292225" cy="179388"/>
          </a:xfrm>
          <a:prstGeom prst="rect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pic>
        <p:nvPicPr>
          <p:cNvPr id="8" name="Aula 12 - Slide 10">
            <a:hlinkClick r:id="" action="ppaction://media"/>
            <a:extLst>
              <a:ext uri="{FF2B5EF4-FFF2-40B4-BE49-F238E27FC236}">
                <a16:creationId xmlns:a16="http://schemas.microsoft.com/office/drawing/2014/main" id="{036271DC-14CD-45C5-A6BF-F73F2CE5E2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47063" y="5886032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911F8AC-A065-489C-BAF2-3560E3BC5EBE}"/>
              </a:ext>
            </a:extLst>
          </p:cNvPr>
          <p:cNvSpPr txBox="1">
            <a:spLocks noChangeArrowheads="1"/>
          </p:cNvSpPr>
          <p:nvPr/>
        </p:nvSpPr>
        <p:spPr>
          <a:xfrm>
            <a:off x="88900" y="-15875"/>
            <a:ext cx="8767763" cy="64452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Código com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erro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de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lógica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7506F36F-CE97-43C7-B0B6-ADBD4FC900D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81038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C4A16A5-FAFC-40F1-A9DF-BBBDFFBB4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" y="923925"/>
            <a:ext cx="8588375" cy="571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B098370-B18F-4B95-94FD-CD7CF1F8B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8238" y="4294188"/>
            <a:ext cx="2698750" cy="188912"/>
          </a:xfrm>
          <a:prstGeom prst="rect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pic>
        <p:nvPicPr>
          <p:cNvPr id="6" name="Aula 12 - Slide 11">
            <a:hlinkClick r:id="" action="ppaction://media"/>
            <a:extLst>
              <a:ext uri="{FF2B5EF4-FFF2-40B4-BE49-F238E27FC236}">
                <a16:creationId xmlns:a16="http://schemas.microsoft.com/office/drawing/2014/main" id="{347919A3-F94A-453D-8499-532D7FCFB0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64905" y="5872162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34549E2-02FA-46DB-B607-C328A1F9CDEE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38100"/>
            <a:ext cx="7772400" cy="64452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Código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sem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erro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de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lógica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C6B27C99-8DDD-43B1-919F-805CF9F8C6F9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01425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380167F-FB45-4D66-891C-721CB57A2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848645"/>
            <a:ext cx="8521700" cy="582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Aula 12 - Slide 12">
            <a:hlinkClick r:id="" action="ppaction://media"/>
            <a:extLst>
              <a:ext uri="{FF2B5EF4-FFF2-40B4-BE49-F238E27FC236}">
                <a16:creationId xmlns:a16="http://schemas.microsoft.com/office/drawing/2014/main" id="{CAE9C9FF-91E2-49CD-BDF7-6055F469F8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13031" y="6009355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E346195-DD84-4C2C-8690-C65052789344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-80963"/>
            <a:ext cx="7772400" cy="673101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Erro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de Overflow no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Fatorial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A1ECC806-DE0D-4A2B-8177-5187D2ED71B6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70916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17412" name="Imagem 4">
            <a:extLst>
              <a:ext uri="{FF2B5EF4-FFF2-40B4-BE49-F238E27FC236}">
                <a16:creationId xmlns:a16="http://schemas.microsoft.com/office/drawing/2014/main" id="{56C5159B-293D-42D4-8EC0-928198DB9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41" y="732841"/>
            <a:ext cx="7988300" cy="597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la 12 - Slide 13">
            <a:hlinkClick r:id="" action="ppaction://media"/>
            <a:extLst>
              <a:ext uri="{FF2B5EF4-FFF2-40B4-BE49-F238E27FC236}">
                <a16:creationId xmlns:a16="http://schemas.microsoft.com/office/drawing/2014/main" id="{A15E55EF-B842-4DC5-A35B-E8C94CE2E8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32800" y="5907505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95309DE1-FB36-452F-BC7E-FD19ABCB5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850" y="1462087"/>
            <a:ext cx="5448300" cy="40082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1DCBB0B-7477-40F1-ACC8-055BC0C95848}"/>
              </a:ext>
            </a:extLst>
          </p:cNvPr>
          <p:cNvSpPr txBox="1">
            <a:spLocks noChangeArrowheads="1"/>
          </p:cNvSpPr>
          <p:nvPr/>
        </p:nvSpPr>
        <p:spPr>
          <a:xfrm>
            <a:off x="160421" y="7938"/>
            <a:ext cx="8902617" cy="6731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Exemplo com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instruções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fora de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área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: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erro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6C5761FE-5517-4085-9C67-8A694213F7A2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15963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F7D8C3D-E712-4541-AFAD-B70BBA704E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9816" y="3589003"/>
            <a:ext cx="4518025" cy="930276"/>
          </a:xfrm>
          <a:prstGeom prst="rect">
            <a:avLst/>
          </a:prstGeom>
          <a:noFill/>
          <a:ln w="19050" algn="ctr">
            <a:solidFill>
              <a:srgbClr val="FF66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EBE9769B-E8D4-49FE-90BE-537B5452B3BD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720807" y="4519279"/>
            <a:ext cx="1" cy="566735"/>
          </a:xfrm>
          <a:prstGeom prst="line">
            <a:avLst/>
          </a:prstGeom>
          <a:noFill/>
          <a:ln w="38100" algn="ctr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300AA72-2D06-4382-BA66-C9625D52FAB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58573" y="5086014"/>
            <a:ext cx="1981200" cy="0"/>
          </a:xfrm>
          <a:prstGeom prst="line">
            <a:avLst/>
          </a:prstGeom>
          <a:noFill/>
          <a:ln w="38100" algn="ctr">
            <a:solidFill>
              <a:srgbClr val="FF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9" name="Aula 12 - Slide 14">
            <a:hlinkClick r:id="" action="ppaction://media"/>
            <a:extLst>
              <a:ext uri="{FF2B5EF4-FFF2-40B4-BE49-F238E27FC236}">
                <a16:creationId xmlns:a16="http://schemas.microsoft.com/office/drawing/2014/main" id="{F621BC64-2D75-4623-ACF2-B6B52F8E21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37621" y="576504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1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2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3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3" grpId="0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4EB09A6-6932-4B47-AC41-3EBF15BC8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1117600"/>
            <a:ext cx="3990975" cy="338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6BBB3C-6DD3-4294-AFDF-C2C696AE167C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42278"/>
            <a:ext cx="8402638" cy="6731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Falta de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terminador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na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estrutura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: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erro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20BF6A28-50C8-44B0-8B16-B09646154B1B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86135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C481C27-6566-47D0-BA13-C52F0868A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825" y="1114425"/>
            <a:ext cx="4699000" cy="493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719DAA37-2F55-47BA-9517-E31A774914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7825" y="3827463"/>
            <a:ext cx="3028950" cy="422275"/>
          </a:xfrm>
          <a:prstGeom prst="rect">
            <a:avLst/>
          </a:prstGeom>
          <a:noFill/>
          <a:ln w="19050" algn="ctr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pic>
        <p:nvPicPr>
          <p:cNvPr id="11" name="Aula 12 - Slide 15">
            <a:hlinkClick r:id="" action="ppaction://media"/>
            <a:extLst>
              <a:ext uri="{FF2B5EF4-FFF2-40B4-BE49-F238E27FC236}">
                <a16:creationId xmlns:a16="http://schemas.microsoft.com/office/drawing/2014/main" id="{E04678B8-4FE0-46E7-BCD1-5D5CE6F7C8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34400" y="6206122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3" grpId="0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05B46ADD-41A2-4822-9103-CECE6EC3AE72}"/>
              </a:ext>
            </a:extLst>
          </p:cNvPr>
          <p:cNvSpPr txBox="1">
            <a:spLocks noChangeArrowheads="1"/>
          </p:cNvSpPr>
          <p:nvPr/>
        </p:nvSpPr>
        <p:spPr>
          <a:xfrm>
            <a:off x="98425" y="-71438"/>
            <a:ext cx="9045575" cy="574676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Depurando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programa - 1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8A3D2886-861A-4996-BC3E-68BA2E0B68E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92138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20484" name="Imagem 12">
            <a:extLst>
              <a:ext uri="{FF2B5EF4-FFF2-40B4-BE49-F238E27FC236}">
                <a16:creationId xmlns:a16="http://schemas.microsoft.com/office/drawing/2014/main" id="{36AE2BE5-AFB6-482E-85FE-4EBD6338A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3" y="838200"/>
            <a:ext cx="8875712" cy="550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la 12 - Slide 16">
            <a:hlinkClick r:id="" action="ppaction://media"/>
            <a:extLst>
              <a:ext uri="{FF2B5EF4-FFF2-40B4-BE49-F238E27FC236}">
                <a16:creationId xmlns:a16="http://schemas.microsoft.com/office/drawing/2014/main" id="{B844CE2A-25E0-4724-8DA7-DBB9FDFE2F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1071" y="6221746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9F6A9E7-0E5E-40B6-8231-B81F8D5B3BDC}"/>
              </a:ext>
            </a:extLst>
          </p:cNvPr>
          <p:cNvSpPr txBox="1">
            <a:spLocks noChangeArrowheads="1"/>
          </p:cNvSpPr>
          <p:nvPr/>
        </p:nvSpPr>
        <p:spPr>
          <a:xfrm>
            <a:off x="98425" y="-71438"/>
            <a:ext cx="9045575" cy="574676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Depurando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programa - 2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" name="Line 6">
            <a:extLst>
              <a:ext uri="{FF2B5EF4-FFF2-40B4-BE49-F238E27FC236}">
                <a16:creationId xmlns:a16="http://schemas.microsoft.com/office/drawing/2014/main" id="{D59DB80D-609F-4BEB-9A2A-4DDB80CD3D6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92138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158932A-F240-4604-955F-237849124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927100"/>
            <a:ext cx="8912225" cy="554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la 12 - Slide 17">
            <a:hlinkClick r:id="" action="ppaction://media"/>
            <a:extLst>
              <a:ext uri="{FF2B5EF4-FFF2-40B4-BE49-F238E27FC236}">
                <a16:creationId xmlns:a16="http://schemas.microsoft.com/office/drawing/2014/main" id="{DC45BECC-0C0F-4EEF-AD4F-464B59FF16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23609" y="6172199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8C4D66B-B2C9-4725-A864-737D8AF02ABF}"/>
              </a:ext>
            </a:extLst>
          </p:cNvPr>
          <p:cNvSpPr txBox="1">
            <a:spLocks noChangeArrowheads="1"/>
          </p:cNvSpPr>
          <p:nvPr/>
        </p:nvSpPr>
        <p:spPr>
          <a:xfrm>
            <a:off x="98425" y="-71438"/>
            <a:ext cx="9045575" cy="574676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Depurando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programa - 3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61348F0C-52D5-4E24-8199-C737EF7BA3D4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00159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17271C6-B83F-4ADD-8F22-F70BBD6EE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781135"/>
            <a:ext cx="8912225" cy="545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la 12 - Slide 18">
            <a:hlinkClick r:id="" action="ppaction://media"/>
            <a:extLst>
              <a:ext uri="{FF2B5EF4-FFF2-40B4-BE49-F238E27FC236}">
                <a16:creationId xmlns:a16="http://schemas.microsoft.com/office/drawing/2014/main" id="{EA62B354-3A8C-4069-87E1-AC865C1008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78251" y="6205201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745320A0-8A47-4A12-B93E-667293328F73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753"/>
            <a:ext cx="7772400" cy="6731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Depurando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programa - 4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353D862C-2DE1-4127-9DB3-23257418D6D8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81039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568E348-8AAE-4C9A-8947-557779283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3" y="839288"/>
            <a:ext cx="8982075" cy="544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la 12 - slide 19">
            <a:hlinkClick r:id="" action="ppaction://media"/>
            <a:extLst>
              <a:ext uri="{FF2B5EF4-FFF2-40B4-BE49-F238E27FC236}">
                <a16:creationId xmlns:a16="http://schemas.microsoft.com/office/drawing/2014/main" id="{F00EE570-33CA-4CFD-921A-477D7F0481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16756" y="623235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711FDCE5-0E1F-480C-A56E-DFB0DA606C9F}"/>
              </a:ext>
            </a:extLst>
          </p:cNvPr>
          <p:cNvSpPr txBox="1">
            <a:spLocks noChangeArrowheads="1"/>
          </p:cNvSpPr>
          <p:nvPr/>
        </p:nvSpPr>
        <p:spPr>
          <a:xfrm>
            <a:off x="142875" y="-9525"/>
            <a:ext cx="8289925" cy="59372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Cálculos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sem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arredondamento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" name="Line 6">
            <a:extLst>
              <a:ext uri="{FF2B5EF4-FFF2-40B4-BE49-F238E27FC236}">
                <a16:creationId xmlns:a16="http://schemas.microsoft.com/office/drawing/2014/main" id="{CE66A6DF-BEBB-400D-825A-1D8376D7D28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45278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6148" name="Imagem 8">
            <a:extLst>
              <a:ext uri="{FF2B5EF4-FFF2-40B4-BE49-F238E27FC236}">
                <a16:creationId xmlns:a16="http://schemas.microsoft.com/office/drawing/2014/main" id="{EABB637D-A5CA-4024-B97D-AA9D9BA8B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13" y="864770"/>
            <a:ext cx="7038975" cy="588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la 12- Slide 02">
            <a:hlinkClick r:id="" action="ppaction://media"/>
            <a:extLst>
              <a:ext uri="{FF2B5EF4-FFF2-40B4-BE49-F238E27FC236}">
                <a16:creationId xmlns:a16="http://schemas.microsoft.com/office/drawing/2014/main" id="{90E5BEA2-DFA5-475E-9031-20816D1705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73979" y="5907922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2299923A-6DF6-4D16-A572-B554A0BA5C62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9525"/>
            <a:ext cx="7772400" cy="6731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Depurando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programa - 5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" name="Line 6">
            <a:extLst>
              <a:ext uri="{FF2B5EF4-FFF2-40B4-BE49-F238E27FC236}">
                <a16:creationId xmlns:a16="http://schemas.microsoft.com/office/drawing/2014/main" id="{30BFD794-A04A-4ED2-9685-538C580C78B8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65748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0B17533-9994-4C36-8883-8E0AF22B3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8" y="821658"/>
            <a:ext cx="8912225" cy="540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la 12 - slide 20">
            <a:hlinkClick r:id="" action="ppaction://media"/>
            <a:extLst>
              <a:ext uri="{FF2B5EF4-FFF2-40B4-BE49-F238E27FC236}">
                <a16:creationId xmlns:a16="http://schemas.microsoft.com/office/drawing/2014/main" id="{445D5D8A-3218-4DD0-AF45-A5BDB4FDD6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38146" y="6185653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7E36588D-00EA-4155-ABE3-E1857D2E2930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10946"/>
            <a:ext cx="7772400" cy="6731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Depurando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programa - 6 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" name="Line 6">
            <a:extLst>
              <a:ext uri="{FF2B5EF4-FFF2-40B4-BE49-F238E27FC236}">
                <a16:creationId xmlns:a16="http://schemas.microsoft.com/office/drawing/2014/main" id="{20088D5A-A277-4AA4-86A0-C7A61F72F75B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99253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25604" name="Imagem 6">
            <a:extLst>
              <a:ext uri="{FF2B5EF4-FFF2-40B4-BE49-F238E27FC236}">
                <a16:creationId xmlns:a16="http://schemas.microsoft.com/office/drawing/2014/main" id="{25C8EF1C-B996-4837-A5D9-C60E271E8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8" y="874547"/>
            <a:ext cx="8848725" cy="543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CaixaDeTexto 7">
            <a:extLst>
              <a:ext uri="{FF2B5EF4-FFF2-40B4-BE49-F238E27FC236}">
                <a16:creationId xmlns:a16="http://schemas.microsoft.com/office/drawing/2014/main" id="{FD8044F2-F9DA-4381-AABE-D61D273E33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238" y="6400133"/>
            <a:ext cx="560461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400" i="1" dirty="0">
                <a:solidFill>
                  <a:srgbClr val="FFFF00"/>
                </a:solidFill>
              </a:rPr>
              <a:t>Pressionando </a:t>
            </a:r>
            <a:r>
              <a:rPr lang="pt-BR" altLang="pt-BR" sz="1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F8</a:t>
            </a:r>
            <a:r>
              <a:rPr lang="pt-BR" altLang="pt-BR" sz="1400" i="1" dirty="0">
                <a:solidFill>
                  <a:srgbClr val="FFFF00"/>
                </a:solidFill>
              </a:rPr>
              <a:t> aparecer o prompt solicitando a primeira nota </a:t>
            </a:r>
            <a:r>
              <a:rPr lang="pt-BR" altLang="pt-BR" sz="1400" i="1" dirty="0">
                <a:solidFill>
                  <a:srgbClr val="FFFF00"/>
                </a:solidFill>
                <a:sym typeface="Wingdings" panose="05000000000000000000" pitchFamily="2" charset="2"/>
              </a:rPr>
              <a:t> </a:t>
            </a:r>
            <a:r>
              <a:rPr lang="pt-BR" altLang="pt-BR" sz="1400" b="1" i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Enter</a:t>
            </a:r>
            <a:r>
              <a:rPr lang="pt-BR" altLang="pt-BR" sz="1400" i="1" dirty="0">
                <a:solidFill>
                  <a:srgbClr val="FFFF00"/>
                </a:solidFill>
              </a:rPr>
              <a:t>...</a:t>
            </a:r>
          </a:p>
        </p:txBody>
      </p:sp>
      <p:pic>
        <p:nvPicPr>
          <p:cNvPr id="7" name="Aula 12 - Slide 21">
            <a:hlinkClick r:id="" action="ppaction://media"/>
            <a:extLst>
              <a:ext uri="{FF2B5EF4-FFF2-40B4-BE49-F238E27FC236}">
                <a16:creationId xmlns:a16="http://schemas.microsoft.com/office/drawing/2014/main" id="{BE65F300-FCA3-4AD8-A116-B05BB80C5E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18358" y="620031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" grpId="0"/>
      <p:bldP spid="2560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F70C1499-6AFD-4BED-8E3C-4DB0783FFA04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26988"/>
            <a:ext cx="7772400" cy="6731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Depurando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programa - 7 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" name="Line 6">
            <a:extLst>
              <a:ext uri="{FF2B5EF4-FFF2-40B4-BE49-F238E27FC236}">
                <a16:creationId xmlns:a16="http://schemas.microsoft.com/office/drawing/2014/main" id="{15FAA48C-9935-46DE-BBF8-17FD333A84AC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15295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B756CAB-3C06-4894-8A40-6376D9D7E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900865"/>
            <a:ext cx="8883650" cy="536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6F09474E-D020-4902-B13A-3B2A8CF91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3813" y="1707817"/>
            <a:ext cx="2635250" cy="104942"/>
          </a:xfrm>
          <a:prstGeom prst="rect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DA47DD2B-551A-4BBC-8A66-AC734E3E3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8938" y="1693195"/>
            <a:ext cx="884237" cy="169862"/>
          </a:xfrm>
          <a:prstGeom prst="rightArrow">
            <a:avLst>
              <a:gd name="adj1" fmla="val 50000"/>
              <a:gd name="adj2" fmla="val 50128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pic>
        <p:nvPicPr>
          <p:cNvPr id="3" name="Aula 12 - slide 22">
            <a:hlinkClick r:id="" action="ppaction://media"/>
            <a:extLst>
              <a:ext uri="{FF2B5EF4-FFF2-40B4-BE49-F238E27FC236}">
                <a16:creationId xmlns:a16="http://schemas.microsoft.com/office/drawing/2014/main" id="{DCC4106E-5D8C-43E1-96CA-F743CC6968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32800" y="6212305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23A2DF9-0D9C-46D3-A81D-7E5F54F7A519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-13117"/>
            <a:ext cx="7772400" cy="6731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Depurando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programa - 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Correção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8455429-32AC-4143-8190-71953C8D7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795255"/>
            <a:ext cx="8972550" cy="530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ine 6">
            <a:extLst>
              <a:ext uri="{FF2B5EF4-FFF2-40B4-BE49-F238E27FC236}">
                <a16:creationId xmlns:a16="http://schemas.microsoft.com/office/drawing/2014/main" id="{644908A7-7233-4AD1-AD40-493CB81472C7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7644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10" name="Aula 12 - Slide 2">
            <a:hlinkClick r:id="" action="ppaction://media"/>
            <a:extLst>
              <a:ext uri="{FF2B5EF4-FFF2-40B4-BE49-F238E27FC236}">
                <a16:creationId xmlns:a16="http://schemas.microsoft.com/office/drawing/2014/main" id="{F1556BF7-3C5A-421D-A1D7-7EC054BCAA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80924" y="621639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29C9AFE-08F7-4ED4-9544-FC6458D092A3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-13117"/>
            <a:ext cx="7772400" cy="6731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Exercícios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Propostos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EA0E5D09-EA3C-4D72-B4E8-A0ED824D1AA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7644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BE0D27A-BE96-4061-9B43-E3F380BF8266}"/>
              </a:ext>
            </a:extLst>
          </p:cNvPr>
          <p:cNvSpPr txBox="1"/>
          <p:nvPr/>
        </p:nvSpPr>
        <p:spPr>
          <a:xfrm>
            <a:off x="112294" y="801792"/>
            <a:ext cx="8510337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300"/>
              </a:spcAft>
              <a:tabLst>
                <a:tab pos="180340" algn="l"/>
                <a:tab pos="2340610" algn="l"/>
              </a:tabLst>
            </a:pPr>
            <a:r>
              <a:rPr lang="pt-BR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 Qual regra abaixo </a:t>
            </a:r>
            <a:r>
              <a:rPr lang="pt-BR" sz="1600" u="sng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não pode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ser aplicada na identificação de uma variável?</a:t>
            </a:r>
            <a:endParaRPr lang="pt-BR" sz="1600" dirty="0">
              <a:effectLst/>
              <a:latin typeface="Zurich B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tabLst>
                <a:tab pos="180340" algn="l"/>
                <a:tab pos="2340610" algn="l"/>
              </a:tabLst>
            </a:pP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	(   )  O primeiro caractere não pode ser um dígito numérico.</a:t>
            </a:r>
            <a:endParaRPr lang="pt-BR" sz="1600" dirty="0">
              <a:effectLst/>
              <a:latin typeface="Zurich B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tabLst>
                <a:tab pos="180340" algn="l"/>
                <a:tab pos="2340610" algn="l"/>
              </a:tabLst>
            </a:pP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	(   )  Não pode haver espaço em branco.</a:t>
            </a:r>
            <a:endParaRPr lang="pt-BR" sz="1600" dirty="0">
              <a:effectLst/>
              <a:latin typeface="Zurich B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tabLst>
                <a:tab pos="180340" algn="l"/>
                <a:tab pos="2340610" algn="l"/>
              </a:tabLst>
            </a:pP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	(   )  Nenhum caractere pode ser acentuado.</a:t>
            </a:r>
            <a:endParaRPr lang="pt-BR" sz="1600" dirty="0">
              <a:effectLst/>
              <a:latin typeface="Zurich B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tabLst>
                <a:tab pos="180340" algn="l"/>
                <a:tab pos="2340610" algn="l"/>
              </a:tabLst>
            </a:pP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	(   )  O caractere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pt-BR" sz="1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underline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não pode ser utilizado.</a:t>
            </a:r>
            <a:endParaRPr lang="pt-BR" sz="1600" dirty="0">
              <a:effectLst/>
              <a:latin typeface="Zurich B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1200"/>
              </a:spcAft>
              <a:tabLst>
                <a:tab pos="180340" algn="l"/>
                <a:tab pos="2340610" algn="l"/>
              </a:tabLst>
            </a:pP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	(   )  Não pode ser usada nenhuma palavra reservada usada em programas.</a:t>
            </a:r>
            <a:endParaRPr lang="pt-BR" sz="1600" dirty="0">
              <a:effectLst/>
              <a:latin typeface="Zurich B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37FED18-EE46-49C3-B98C-68FBD98814A4}"/>
              </a:ext>
            </a:extLst>
          </p:cNvPr>
          <p:cNvSpPr txBox="1"/>
          <p:nvPr/>
        </p:nvSpPr>
        <p:spPr>
          <a:xfrm>
            <a:off x="128337" y="2596931"/>
            <a:ext cx="8686799" cy="3057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  <a:spcAft>
                <a:spcPts val="400"/>
              </a:spcAft>
            </a:pPr>
            <a:r>
              <a:rPr lang="pt-BR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Considerando </a:t>
            </a:r>
            <a:r>
              <a:rPr lang="pt-BR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A=8, B=4, C=F 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pt-BR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D=V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coloque </a:t>
            </a:r>
            <a:r>
              <a:rPr lang="pt-BR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para os resultados </a:t>
            </a:r>
            <a:r>
              <a:rPr lang="pt-BR" sz="1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verdadeiros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  </a:t>
            </a:r>
            <a:r>
              <a:rPr lang="pt-BR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para os </a:t>
            </a:r>
            <a:r>
              <a:rPr lang="pt-BR" sz="1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falsos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endParaRPr lang="pt-BR" sz="1600" dirty="0">
              <a:effectLst/>
              <a:latin typeface="Zurich B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200"/>
              </a:spcAft>
              <a:tabLst>
                <a:tab pos="90170" algn="l"/>
                <a:tab pos="540385" algn="l"/>
              </a:tabLst>
            </a:pP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(    )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(A/B = 0)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endParaRPr lang="pt-BR" sz="1600" dirty="0">
              <a:effectLst/>
              <a:latin typeface="Zurich B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200"/>
              </a:spcAft>
              <a:tabLst>
                <a:tab pos="90170" algn="l"/>
                <a:tab pos="540385" algn="l"/>
              </a:tabLst>
            </a:pP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(    )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pt-BR" sz="1600" b="1" i="1" dirty="0">
                <a:solidFill>
                  <a:srgbClr val="FF66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Resto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(A/B) = 2)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D))</a:t>
            </a:r>
            <a:endParaRPr lang="pt-BR" sz="1600" dirty="0">
              <a:effectLst/>
              <a:latin typeface="Zurich B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200"/>
              </a:spcAft>
              <a:tabLst>
                <a:tab pos="90170" algn="l"/>
                <a:tab pos="540385" algn="l"/>
              </a:tabLst>
            </a:pP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(    )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sz="1600" b="1" i="1" dirty="0">
                <a:solidFill>
                  <a:srgbClr val="FF66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Resto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(A/B) = 0))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pt-BR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pt-BR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D))</a:t>
            </a:r>
            <a:endParaRPr lang="pt-BR" sz="1600" dirty="0">
              <a:effectLst/>
              <a:latin typeface="Zurich B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200"/>
              </a:spcAft>
              <a:tabLst>
                <a:tab pos="90170" algn="l"/>
                <a:tab pos="540385" algn="l"/>
              </a:tabLst>
            </a:pP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(    )  (</a:t>
            </a:r>
            <a:r>
              <a:rPr lang="pt-BR" sz="1600" b="1" i="1" dirty="0">
                <a:solidFill>
                  <a:srgbClr val="FF66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Resto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(A/B) = 1)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endParaRPr lang="pt-BR" sz="1600" dirty="0">
              <a:effectLst/>
              <a:latin typeface="Zurich B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200"/>
              </a:spcAft>
              <a:tabLst>
                <a:tab pos="90170" algn="l"/>
                <a:tab pos="540385" algn="l"/>
              </a:tabLst>
            </a:pP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(    )  (B</a:t>
            </a:r>
            <a:r>
              <a:rPr lang="pt-BR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= 0</a:t>
            </a:r>
            <a:r>
              <a:rPr lang="pt-BR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5)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endParaRPr lang="pt-BR" sz="1600" dirty="0">
              <a:effectLst/>
              <a:latin typeface="Zurich B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200"/>
              </a:spcAft>
              <a:tabLst>
                <a:tab pos="90170" algn="l"/>
                <a:tab pos="540385" algn="l"/>
              </a:tabLst>
            </a:pP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(    )  (A</a:t>
            </a:r>
            <a:r>
              <a:rPr lang="pt-BR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\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= 0)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D)</a:t>
            </a:r>
            <a:endParaRPr lang="pt-BR" sz="1600" dirty="0">
              <a:effectLst/>
              <a:latin typeface="Zurich B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200"/>
              </a:spcAft>
              <a:tabLst>
                <a:tab pos="90170" algn="l"/>
                <a:tab pos="540385" algn="l"/>
              </a:tabLst>
            </a:pP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(    )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(A</a:t>
            </a:r>
            <a:r>
              <a:rPr lang="pt-BR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\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= 0)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((</a:t>
            </a:r>
            <a:r>
              <a:rPr lang="pt-BR" sz="1600" b="1" i="1" dirty="0">
                <a:solidFill>
                  <a:srgbClr val="FF66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Resto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(B/A)) &lt;= 1)</a:t>
            </a:r>
            <a:endParaRPr lang="pt-BR" sz="1600" dirty="0">
              <a:effectLst/>
              <a:latin typeface="Zurich B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200"/>
              </a:spcAft>
              <a:tabLst>
                <a:tab pos="90170" algn="l"/>
                <a:tab pos="540385" algn="l"/>
              </a:tabLst>
            </a:pP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(    )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(A</a:t>
            </a:r>
            <a:r>
              <a:rPr lang="pt-BR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= 0)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endParaRPr lang="pt-BR" sz="1600" dirty="0">
              <a:effectLst/>
              <a:latin typeface="Zurich B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200"/>
              </a:spcAft>
              <a:tabLst>
                <a:tab pos="90170" algn="l"/>
                <a:tab pos="540385" algn="l"/>
              </a:tabLst>
            </a:pP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(    ) 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(A</a:t>
            </a:r>
            <a:r>
              <a:rPr lang="pt-BR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\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= 0)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	</a:t>
            </a:r>
            <a:endParaRPr lang="pt-BR" sz="1600" dirty="0">
              <a:effectLst/>
              <a:latin typeface="Zurich B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1E4E762-D1AC-4321-9CF4-10AD92D30347}"/>
              </a:ext>
            </a:extLst>
          </p:cNvPr>
          <p:cNvSpPr txBox="1"/>
          <p:nvPr/>
        </p:nvSpPr>
        <p:spPr>
          <a:xfrm>
            <a:off x="136358" y="5824962"/>
            <a:ext cx="88953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pt-BR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x-none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Um tipo especial 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x-none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 latão é constituído de </a:t>
            </a:r>
            <a:r>
              <a:rPr lang="x-none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65%</a:t>
            </a:r>
            <a:r>
              <a:rPr lang="x-none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cobre e </a:t>
            </a:r>
            <a:r>
              <a:rPr lang="x-none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35%</a:t>
            </a:r>
            <a:r>
              <a:rPr lang="x-none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zinco. Mostre a quantidade de cada um destes componentes (</a:t>
            </a:r>
            <a:r>
              <a:rPr lang="x-none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</a:t>
            </a:r>
            <a:r>
              <a:rPr lang="x-none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x-none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Zn</a:t>
            </a:r>
            <a:r>
              <a:rPr lang="x-none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para se obter certa quantidade de latão informada pelo usuário.</a:t>
            </a:r>
            <a:endParaRPr lang="pt-BR" sz="1600" dirty="0">
              <a:effectLst/>
              <a:latin typeface="Zurich B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Aula 12 - Slide 24">
            <a:hlinkClick r:id="" action="ppaction://media"/>
            <a:extLst>
              <a:ext uri="{FF2B5EF4-FFF2-40B4-BE49-F238E27FC236}">
                <a16:creationId xmlns:a16="http://schemas.microsoft.com/office/drawing/2014/main" id="{6E4F5421-721F-458D-B404-1016E74FCA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05536" y="472620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24887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7" grpId="0"/>
      <p:bldP spid="9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5FF31773-C781-4E31-838A-F5830935FB08}"/>
              </a:ext>
            </a:extLst>
          </p:cNvPr>
          <p:cNvSpPr txBox="1"/>
          <p:nvPr/>
        </p:nvSpPr>
        <p:spPr>
          <a:xfrm>
            <a:off x="80210" y="183222"/>
            <a:ext cx="890336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4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- Faça um pseudocódigo que leia três números inteiros e positivos representando os lados de um triângulo. Processe e decida qual tipo de triângulo pode ser formado por estes lados: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Triângulo equilátero:   os três lados são iguais.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Triângulo isósceles:    apenas dois lados são iguais.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Triângulo escaleno:    os três lados são diferentes.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893867A-20FB-406A-B725-13755E265151}"/>
              </a:ext>
            </a:extLst>
          </p:cNvPr>
          <p:cNvSpPr txBox="1"/>
          <p:nvPr/>
        </p:nvSpPr>
        <p:spPr>
          <a:xfrm>
            <a:off x="80210" y="1634015"/>
            <a:ext cx="90397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- Crie um pseudocódigo para ler dois números 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num1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num2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. Depois de lê-los faça a troca entre eles, de modo que 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num1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passe a ter o valor de 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num2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num2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passe a ter o valor de 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num1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. Como saída, mostres o dois números com seus valores lidos originalmente e depois das trocas.   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D0DBBE3-FB89-499C-AF69-B202E8C8AC58}"/>
              </a:ext>
            </a:extLst>
          </p:cNvPr>
          <p:cNvSpPr txBox="1"/>
          <p:nvPr/>
        </p:nvSpPr>
        <p:spPr>
          <a:xfrm>
            <a:off x="96253" y="2620943"/>
            <a:ext cx="90397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- Para proteger 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os rios brasileiros da pesca predatória a </a:t>
            </a:r>
            <a:r>
              <a:rPr lang="pt-BR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ANAPE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</a:t>
            </a:r>
            <a:r>
              <a:rPr lang="pt-BR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gência </a:t>
            </a:r>
            <a:r>
              <a:rPr lang="pt-BR" sz="16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NA</a:t>
            </a:r>
            <a:r>
              <a:rPr lang="pt-BR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cional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da </a:t>
            </a:r>
            <a:r>
              <a:rPr lang="pt-BR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esca) baixou uma portaria estabelecendo que todo pescador deverá pagar uma multa de R$ 5,00 por cada kg de peixe que exceda a 30 kg pescados. Crie um pseudocódigo que leia a quantidade de peixe pescada e mostre o valor da multa paga se o produto pescado estiver além do permitido.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059C291-7F19-48E4-AE87-AB50E6E914DF}"/>
              </a:ext>
            </a:extLst>
          </p:cNvPr>
          <p:cNvSpPr txBox="1"/>
          <p:nvPr/>
        </p:nvSpPr>
        <p:spPr>
          <a:xfrm>
            <a:off x="104272" y="3854972"/>
            <a:ext cx="90637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00"/>
              </a:spcAft>
            </a:pPr>
            <a:r>
              <a:rPr lang="pt-BR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Faça um programa em </a:t>
            </a:r>
            <a:r>
              <a:rPr lang="pt-BR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Visualg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que leia a idade de uma pessoa expressa em anos, meses e dias e mostre essa idade apenas em dias, validando a entrada.</a:t>
            </a:r>
            <a:endParaRPr lang="pt-BR" sz="1600" dirty="0">
              <a:effectLst/>
              <a:latin typeface="Zurich B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0E40EE3-A101-4303-BB12-A4E4DDC66492}"/>
              </a:ext>
            </a:extLst>
          </p:cNvPr>
          <p:cNvSpPr txBox="1"/>
          <p:nvPr/>
        </p:nvSpPr>
        <p:spPr>
          <a:xfrm>
            <a:off x="112434" y="4570636"/>
            <a:ext cx="90075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- Sabendo que um número 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primo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é um número inteiro e positivo e que só possui dois divisores (ele próprio e a unidade), crie um programa em 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Visualg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que mostre os 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primeiros números primos.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EDD9133-FF8A-4D2A-A925-977538AC9D37}"/>
              </a:ext>
            </a:extLst>
          </p:cNvPr>
          <p:cNvSpPr txBox="1"/>
          <p:nvPr/>
        </p:nvSpPr>
        <p:spPr>
          <a:xfrm>
            <a:off x="128478" y="5579175"/>
            <a:ext cx="900750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  <a:tabLst>
                <a:tab pos="449580" algn="l"/>
                <a:tab pos="899160" algn="l"/>
                <a:tab pos="1348740" algn="l"/>
                <a:tab pos="1798320" algn="l"/>
                <a:tab pos="2247900" algn="l"/>
                <a:tab pos="2697480" algn="l"/>
                <a:tab pos="3147060" algn="l"/>
                <a:tab pos="3596640" algn="l"/>
                <a:tab pos="4046220" algn="l"/>
                <a:tab pos="4495800" algn="l"/>
                <a:tab pos="270510" algn="l"/>
                <a:tab pos="899160" algn="l"/>
                <a:tab pos="1348740" algn="l"/>
                <a:tab pos="1798320" algn="l"/>
                <a:tab pos="2247900" algn="l"/>
                <a:tab pos="2697480" algn="l"/>
                <a:tab pos="3147060" algn="l"/>
                <a:tab pos="3596640" algn="l"/>
                <a:tab pos="4046220" algn="l"/>
                <a:tab pos="4495800" algn="l"/>
              </a:tabLst>
            </a:pPr>
            <a:r>
              <a:rPr lang="pt-PT" sz="1600" b="1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 - Sabendo que as raízes </a:t>
            </a:r>
            <a:r>
              <a:rPr lang="pt-PT" sz="1600" b="1" dirty="0">
                <a:latin typeface="Arial" panose="020B0604020202020204" pitchFamily="34" charset="0"/>
                <a:cs typeface="Arial" panose="020B0604020202020204" pitchFamily="34" charset="0"/>
              </a:rPr>
              <a:t>x1</a:t>
            </a: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PT" sz="1600" b="1" dirty="0">
                <a:latin typeface="Arial" panose="020B0604020202020204" pitchFamily="34" charset="0"/>
                <a:cs typeface="Arial" panose="020B0604020202020204" pitchFamily="34" charset="0"/>
              </a:rPr>
              <a:t>x2</a:t>
            </a: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 de uma equação do segundo do tipo </a:t>
            </a:r>
            <a:r>
              <a:rPr lang="pt-PT" sz="1600" b="1" dirty="0">
                <a:latin typeface="Arial" panose="020B0604020202020204" pitchFamily="34" charset="0"/>
                <a:cs typeface="Arial" panose="020B0604020202020204" pitchFamily="34" charset="0"/>
              </a:rPr>
              <a:t>ax</a:t>
            </a:r>
            <a:r>
              <a:rPr lang="pt-PT" sz="16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pt-PT" sz="1600" b="1" dirty="0">
                <a:latin typeface="Arial" panose="020B0604020202020204" pitchFamily="34" charset="0"/>
                <a:cs typeface="Arial" panose="020B0604020202020204" pitchFamily="34" charset="0"/>
              </a:rPr>
              <a:t>+ bx+c=0 </a:t>
            </a: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(a&lt;&gt;0) podem ser calculadas pela fórmula de </a:t>
            </a:r>
            <a:r>
              <a:rPr lang="pt-PT" sz="1600" b="1" dirty="0">
                <a:latin typeface="Arial" panose="020B0604020202020204" pitchFamily="34" charset="0"/>
                <a:cs typeface="Arial" panose="020B0604020202020204" pitchFamily="34" charset="0"/>
              </a:rPr>
              <a:t>Káskara</a:t>
            </a: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, elabore um programa em pseudocódigo, e depois o converta para o </a:t>
            </a:r>
            <a:r>
              <a:rPr lang="pt-PT" sz="1600" b="1" dirty="0">
                <a:latin typeface="Arial" panose="020B0604020202020204" pitchFamily="34" charset="0"/>
                <a:cs typeface="Arial" panose="020B0604020202020204" pitchFamily="34" charset="0"/>
              </a:rPr>
              <a:t>Visualg</a:t>
            </a: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, para exibir as </a:t>
            </a:r>
            <a:r>
              <a:rPr lang="pt-PT" sz="1600" u="sng" dirty="0">
                <a:latin typeface="Arial" panose="020B0604020202020204" pitchFamily="34" charset="0"/>
                <a:cs typeface="Arial" panose="020B0604020202020204" pitchFamily="34" charset="0"/>
              </a:rPr>
              <a:t>raízes reais</a:t>
            </a:r>
            <a:r>
              <a:rPr lang="pt-PT" sz="1600" dirty="0">
                <a:latin typeface="Arial" panose="020B0604020202020204" pitchFamily="34" charset="0"/>
                <a:cs typeface="Arial" panose="020B0604020202020204" pitchFamily="34" charset="0"/>
              </a:rPr>
              <a:t> de uma equação deste tipo, validando as entradas.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064426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7" grpId="0"/>
      <p:bldP spid="18" grpId="0"/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6050805F-2FE9-4416-AD47-A9BD45F81A71}"/>
              </a:ext>
            </a:extLst>
          </p:cNvPr>
          <p:cNvSpPr txBox="1"/>
          <p:nvPr/>
        </p:nvSpPr>
        <p:spPr>
          <a:xfrm>
            <a:off x="146956" y="342381"/>
            <a:ext cx="8997043" cy="3249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8775" indent="-358775" algn="just">
              <a:spcAft>
                <a:spcPts val="600"/>
              </a:spcAft>
            </a:pPr>
            <a:r>
              <a:rPr lang="pt-BR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10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-  O </a:t>
            </a:r>
            <a:r>
              <a:rPr lang="pt-BR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Í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ndice de </a:t>
            </a:r>
            <a:r>
              <a:rPr lang="pt-BR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assa </a:t>
            </a:r>
            <a:r>
              <a:rPr lang="pt-BR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orpórea (IMC) de uma pessoa adulta pode ser dado pela fórmula </a:t>
            </a:r>
            <a:r>
              <a:rPr lang="pt-BR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Peso/(Altura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). Em função deste índice uma pessoa adulta é assim classificada:</a:t>
            </a:r>
          </a:p>
          <a:p>
            <a:pPr marL="342900" lvl="0" indent="-342900" algn="just">
              <a:spcBef>
                <a:spcPts val="100"/>
              </a:spcBef>
              <a:spcAft>
                <a:spcPts val="200"/>
              </a:spcAft>
              <a:buFont typeface="Symbol" panose="05050102010706020507" pitchFamily="18" charset="2"/>
              <a:buChar char=""/>
              <a:tabLst>
                <a:tab pos="228600" algn="l"/>
                <a:tab pos="457200" algn="l"/>
                <a:tab pos="1710690" algn="l"/>
              </a:tabLst>
            </a:pP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IMC &lt;= 16.0 	            magreza grave.</a:t>
            </a:r>
          </a:p>
          <a:p>
            <a:pPr marL="342900" lvl="0" indent="-342900" algn="just">
              <a:spcBef>
                <a:spcPts val="100"/>
              </a:spcBef>
              <a:spcAft>
                <a:spcPts val="200"/>
              </a:spcAft>
              <a:buFont typeface="Symbol" panose="05050102010706020507" pitchFamily="18" charset="2"/>
              <a:buChar char=""/>
              <a:tabLst>
                <a:tab pos="228600" algn="l"/>
                <a:tab pos="457200" algn="l"/>
                <a:tab pos="1710690" algn="l"/>
              </a:tabLst>
            </a:pP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16.0 &lt; IMC &lt;= 17.0     magreza moderada.</a:t>
            </a:r>
          </a:p>
          <a:p>
            <a:pPr marL="342900" lvl="0" indent="-342900" algn="just">
              <a:spcBef>
                <a:spcPts val="100"/>
              </a:spcBef>
              <a:spcAft>
                <a:spcPts val="200"/>
              </a:spcAft>
              <a:buFont typeface="Symbol" panose="05050102010706020507" pitchFamily="18" charset="2"/>
              <a:buChar char=""/>
              <a:tabLst>
                <a:tab pos="228600" algn="l"/>
                <a:tab pos="457200" algn="l"/>
                <a:tab pos="1710690" algn="l"/>
              </a:tabLst>
            </a:pP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17.0 &lt; IMC &lt;= 18.5     magreza leve.</a:t>
            </a:r>
          </a:p>
          <a:p>
            <a:pPr marL="342900" lvl="0" indent="-342900" algn="just">
              <a:spcBef>
                <a:spcPts val="100"/>
              </a:spcBef>
              <a:spcAft>
                <a:spcPts val="200"/>
              </a:spcAft>
              <a:buFont typeface="Symbol" panose="05050102010706020507" pitchFamily="18" charset="2"/>
              <a:buChar char=""/>
              <a:tabLst>
                <a:tab pos="228600" algn="l"/>
                <a:tab pos="457200" algn="l"/>
                <a:tab pos="1710690" algn="l"/>
              </a:tabLst>
            </a:pP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18.5 &lt; IMC &lt;= 25.0     saudável.</a:t>
            </a:r>
          </a:p>
          <a:p>
            <a:pPr marL="342900" lvl="0" indent="-342900" algn="just">
              <a:spcBef>
                <a:spcPts val="100"/>
              </a:spcBef>
              <a:spcAft>
                <a:spcPts val="200"/>
              </a:spcAft>
              <a:buFont typeface="Symbol" panose="05050102010706020507" pitchFamily="18" charset="2"/>
              <a:buChar char=""/>
              <a:tabLst>
                <a:tab pos="228600" algn="l"/>
                <a:tab pos="457200" algn="l"/>
                <a:tab pos="1710690" algn="l"/>
              </a:tabLst>
            </a:pP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25.0 &lt; IMC &lt;=30.0      sobrepeso.	</a:t>
            </a:r>
          </a:p>
          <a:p>
            <a:pPr marL="342900" lvl="0" indent="-342900" algn="just">
              <a:spcBef>
                <a:spcPts val="100"/>
              </a:spcBef>
              <a:spcAft>
                <a:spcPts val="200"/>
              </a:spcAft>
              <a:buFont typeface="Symbol" panose="05050102010706020507" pitchFamily="18" charset="2"/>
              <a:buChar char=""/>
              <a:tabLst>
                <a:tab pos="228600" algn="l"/>
                <a:tab pos="457200" algn="l"/>
                <a:tab pos="1710690" algn="l"/>
              </a:tabLst>
            </a:pP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30.0 &lt; IMC &lt;= 35        obesidade grau I  -  obesidade leve.</a:t>
            </a:r>
          </a:p>
          <a:p>
            <a:pPr marL="342900" lvl="0" indent="-342900" algn="just">
              <a:spcBef>
                <a:spcPts val="100"/>
              </a:spcBef>
              <a:spcAft>
                <a:spcPts val="200"/>
              </a:spcAft>
              <a:buFont typeface="Symbol" panose="05050102010706020507" pitchFamily="18" charset="2"/>
              <a:buChar char=""/>
              <a:tabLst>
                <a:tab pos="228600" algn="l"/>
                <a:tab pos="457200" algn="l"/>
                <a:tab pos="1710690" algn="l"/>
              </a:tabLst>
            </a:pP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35 &lt;  IMC &lt;= 40	         obesidade grau II -  obesidade severa.</a:t>
            </a:r>
          </a:p>
          <a:p>
            <a:pPr marL="342900" lvl="0" indent="-342900" algn="just">
              <a:spcBef>
                <a:spcPts val="10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228600" algn="l"/>
                <a:tab pos="457200" algn="l"/>
                <a:tab pos="1710690" algn="l"/>
              </a:tabLst>
            </a:pP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IMC &gt; 40	           obesidade grave III - obesidade mórbida.</a:t>
            </a:r>
          </a:p>
          <a:p>
            <a:pPr lvl="0" algn="just">
              <a:spcBef>
                <a:spcPts val="100"/>
              </a:spcBef>
              <a:spcAft>
                <a:spcPts val="600"/>
              </a:spcAft>
              <a:tabLst>
                <a:tab pos="228600" algn="l"/>
                <a:tab pos="457200" algn="l"/>
                <a:tab pos="1710690" algn="l"/>
              </a:tabLst>
            </a:pPr>
            <a:r>
              <a:rPr lang="pt-BR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Crie um programa em </a:t>
            </a:r>
            <a:r>
              <a:rPr lang="pt-BR" sz="16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Visualg</a:t>
            </a:r>
            <a:r>
              <a:rPr lang="pt-BR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para mostrar a  situação de uma pessoa em função de seu IMC.</a:t>
            </a:r>
            <a:endParaRPr lang="pt-BR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9595D52-12C9-4012-9E68-8BC5AD0CEDA8}"/>
              </a:ext>
            </a:extLst>
          </p:cNvPr>
          <p:cNvSpPr txBox="1"/>
          <p:nvPr/>
        </p:nvSpPr>
        <p:spPr>
          <a:xfrm>
            <a:off x="146956" y="3832833"/>
            <a:ext cx="8997042" cy="2436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400"/>
              </a:spcAft>
            </a:pPr>
            <a:r>
              <a:rPr lang="pt-BR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11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Uma empresa especializada em pesquisa de opinião pública entrevistou várias pessoas para saber o que achavam de um determinado produto recém lançado no mercado. A pergunta era: “</a:t>
            </a:r>
            <a:r>
              <a:rPr lang="pt-PT" sz="1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Você aprova o produto</a:t>
            </a:r>
            <a:r>
              <a:rPr lang="pt-PT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”?  A resposta era “</a:t>
            </a:r>
            <a:r>
              <a:rPr lang="pt-PT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Sim</a:t>
            </a:r>
            <a:r>
              <a:rPr lang="pt-PT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” ou “</a:t>
            </a:r>
            <a:r>
              <a:rPr lang="pt-PT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Nâo</a:t>
            </a:r>
            <a:r>
              <a:rPr lang="pt-PT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”. Junto com a resposa também foi computado o </a:t>
            </a:r>
            <a:r>
              <a:rPr lang="pt-PT" sz="1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sexo</a:t>
            </a:r>
            <a:r>
              <a:rPr lang="pt-PT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do entrevistado. Crie um programa para receber os dados e exibir as seguintes informações:</a:t>
            </a:r>
            <a:endParaRPr lang="pt-BR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>
              <a:spcAft>
                <a:spcPts val="200"/>
              </a:spcAft>
            </a:pPr>
            <a:r>
              <a:rPr lang="pt-PT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a)  Quantas pessoas aprovaram o produto.</a:t>
            </a:r>
            <a:endParaRPr lang="pt-BR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>
              <a:spcAft>
                <a:spcPts val="200"/>
              </a:spcAft>
            </a:pPr>
            <a:r>
              <a:rPr lang="pt-PT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b)  Quantas pessoas desaprovaram o produto.</a:t>
            </a:r>
            <a:endParaRPr lang="pt-BR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>
              <a:spcAft>
                <a:spcPts val="200"/>
              </a:spcAft>
            </a:pPr>
            <a:r>
              <a:rPr lang="pt-PT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c)  Os percentuais de aprovação e de reprovação.</a:t>
            </a:r>
            <a:endParaRPr lang="pt-BR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>
              <a:spcAft>
                <a:spcPts val="1200"/>
              </a:spcAft>
            </a:pPr>
            <a:r>
              <a:rPr lang="pt-PT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d)  Quem mais aprovou o produto: as mulheres ou os homens?</a:t>
            </a:r>
            <a:endParaRPr lang="pt-BR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460159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56944CE-7814-4280-958A-6366AED14BDA}"/>
              </a:ext>
            </a:extLst>
          </p:cNvPr>
          <p:cNvSpPr txBox="1"/>
          <p:nvPr/>
        </p:nvSpPr>
        <p:spPr>
          <a:xfrm>
            <a:off x="0" y="181668"/>
            <a:ext cx="895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- Cria um programa (em pseudocódigo e em 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Visualg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) que descubra quantas vezes um determinado elemento aparece em um vetor de 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elementos inteiros.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5A172AF-DB89-4EA2-8B6E-247EF353D445}"/>
              </a:ext>
            </a:extLst>
          </p:cNvPr>
          <p:cNvSpPr txBox="1"/>
          <p:nvPr/>
        </p:nvSpPr>
        <p:spPr>
          <a:xfrm>
            <a:off x="24778" y="913733"/>
            <a:ext cx="895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- Pesquise as regras para multiplicação de matrizes, e crie um programa em 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Visualg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para ler duas matrizes e fazer o produto delas, observando as validações necessárias.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8C1E33D-065C-47F6-8B6F-A5BB4A6E0891}"/>
              </a:ext>
            </a:extLst>
          </p:cNvPr>
          <p:cNvSpPr txBox="1"/>
          <p:nvPr/>
        </p:nvSpPr>
        <p:spPr>
          <a:xfrm>
            <a:off x="24778" y="1645798"/>
            <a:ext cx="9103180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00"/>
              </a:spcAft>
            </a:pPr>
            <a:r>
              <a:rPr lang="pt-BR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14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- Além das escalas de temperatura </a:t>
            </a:r>
            <a:r>
              <a:rPr lang="pt-BR" sz="1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Celsius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 </a:t>
            </a:r>
            <a:r>
              <a:rPr lang="pt-BR" sz="1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Fahrenheit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também existem mais  outras três</a:t>
            </a:r>
            <a:b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adotadas na Física: </a:t>
            </a:r>
            <a:r>
              <a:rPr lang="pt-BR" sz="1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Kelvin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pt-BR" sz="1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Réaumur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 </a:t>
            </a:r>
            <a:r>
              <a:rPr lang="pt-BR" sz="16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Rankine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Sabendo que existem as relações:</a:t>
            </a:r>
          </a:p>
          <a:p>
            <a:pPr algn="l">
              <a:spcAft>
                <a:spcPts val="300"/>
              </a:spcAft>
            </a:pPr>
            <a:r>
              <a:rPr lang="pt-BR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°F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=  °C*1.8 + 32</a:t>
            </a:r>
            <a:b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pt-BR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°K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=  °C +- 273,15</a:t>
            </a:r>
            <a:b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pt-BR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°Re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=  (</a:t>
            </a:r>
            <a:r>
              <a:rPr lang="pt-BR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°K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- 273.15)*0.8</a:t>
            </a:r>
            <a:b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pt-BR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°Ra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=  </a:t>
            </a:r>
            <a:r>
              <a:rPr lang="pt-BR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°K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*1.8</a:t>
            </a:r>
          </a:p>
          <a:p>
            <a:pPr algn="l">
              <a:spcAft>
                <a:spcPts val="300"/>
              </a:spcAft>
            </a:pP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Crie um programa em </a:t>
            </a:r>
            <a:r>
              <a:rPr lang="pt-BR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Visualg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para fazer as conversões destas temperaturas em graus </a:t>
            </a:r>
            <a:r>
              <a:rPr lang="pt-BR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Celsius</a:t>
            </a: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568FEA9-3D8B-4A61-B6AE-FD84A1FF552B}"/>
              </a:ext>
            </a:extLst>
          </p:cNvPr>
          <p:cNvSpPr txBox="1"/>
          <p:nvPr/>
        </p:nvSpPr>
        <p:spPr>
          <a:xfrm>
            <a:off x="72190" y="3685914"/>
            <a:ext cx="8975558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300"/>
              </a:spcBef>
              <a:spcAft>
                <a:spcPts val="600"/>
              </a:spcAft>
            </a:pP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- A base dos logaritmos naturais é dada pelo número </a:t>
            </a:r>
            <a:r>
              <a:rPr lang="pt-BR" sz="1800" b="1" i="1" dirty="0">
                <a:latin typeface="+mn-lt"/>
                <a:cs typeface="Arial" panose="020B0604020202020204" pitchFamily="34" charset="0"/>
              </a:rPr>
              <a:t>e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(número de Euler) </a:t>
            </a:r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pode ser calculada através da seguinte série infinita.: </a:t>
            </a:r>
            <a:r>
              <a:rPr lang="pt-BR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 = 1 + 1/1! + 1/2! + 1/3! + 1/4! + 1/5! + .. + 1/n!</a:t>
            </a:r>
          </a:p>
          <a:p>
            <a:pPr algn="just">
              <a:spcBef>
                <a:spcPts val="600"/>
              </a:spcBef>
              <a:spcAft>
                <a:spcPts val="1200"/>
              </a:spcAft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Onde 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é um número inteiro positivo que representa a quantidade de termos da série. Crie um programa em 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Visualg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para calcular esta constante com 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termos desejado pelo usuário.	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73E244F-5BAF-4B54-810C-89D40C0810FF}"/>
              </a:ext>
            </a:extLst>
          </p:cNvPr>
          <p:cNvSpPr txBox="1"/>
          <p:nvPr/>
        </p:nvSpPr>
        <p:spPr>
          <a:xfrm>
            <a:off x="80210" y="5113270"/>
            <a:ext cx="90317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- Considere uma empresa com 30 funcionários em que cada um tenha os seguintes dados: 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Matricula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BR" sz="1600" i="1" dirty="0">
                <a:latin typeface="Arial" panose="020B0604020202020204" pitchFamily="34" charset="0"/>
                <a:cs typeface="Arial" panose="020B0604020202020204" pitchFamily="34" charset="0"/>
              </a:rPr>
              <a:t>inteiro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Nome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BR" sz="1600" i="1" dirty="0">
                <a:latin typeface="Arial" panose="020B0604020202020204" pitchFamily="34" charset="0"/>
                <a:cs typeface="Arial" panose="020B0604020202020204" pitchFamily="34" charset="0"/>
              </a:rPr>
              <a:t>caractere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Sexo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BR" sz="1600" i="1" dirty="0">
                <a:latin typeface="Arial" panose="020B0604020202020204" pitchFamily="34" charset="0"/>
                <a:cs typeface="Arial" panose="020B0604020202020204" pitchFamily="34" charset="0"/>
              </a:rPr>
              <a:t>caractere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) e 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Salário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BR" sz="1600" i="1" dirty="0">
                <a:latin typeface="Arial" panose="020B0604020202020204" pitchFamily="34" charset="0"/>
                <a:cs typeface="Arial" panose="020B0604020202020204" pitchFamily="34" charset="0"/>
              </a:rPr>
              <a:t>real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). Faça um programa em 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Visualg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para procurar um determinado funcionário pela matricula, depois de colocá-los em ordem decrescente de 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Salário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5798165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19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42B1E6F-E161-4431-83E1-97DFF095BF6B}"/>
              </a:ext>
            </a:extLst>
          </p:cNvPr>
          <p:cNvSpPr txBox="1"/>
          <p:nvPr/>
        </p:nvSpPr>
        <p:spPr>
          <a:xfrm>
            <a:off x="3016125" y="5849208"/>
            <a:ext cx="2920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marleite@gmail.com</a:t>
            </a:r>
            <a:endParaRPr lang="pt-BR" b="1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F510CBD-BB2D-4E87-A1A0-4119F7AC6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232" y="1240708"/>
            <a:ext cx="2808621" cy="372431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01DBFEA-2714-46F2-8183-33D1170271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3900" y="1248729"/>
            <a:ext cx="2552452" cy="372431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000BBA8-EDA2-4BEA-BF00-7105DFA397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5853" y="1276388"/>
            <a:ext cx="2552452" cy="3724318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6028F657-0D8F-4EA5-B096-DA6D535DA0A9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25484"/>
            <a:ext cx="7772400" cy="6731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Aula 12 - 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Resumo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4" name="Line 6">
            <a:extLst>
              <a:ext uri="{FF2B5EF4-FFF2-40B4-BE49-F238E27FC236}">
                <a16:creationId xmlns:a16="http://schemas.microsoft.com/office/drawing/2014/main" id="{26EB684F-F629-4D5F-BF17-1B4F990A9FC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73686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9" name="Aula 12 - Slide 28">
            <a:hlinkClick r:id="" action="ppaction://media"/>
            <a:extLst>
              <a:ext uri="{FF2B5EF4-FFF2-40B4-BE49-F238E27FC236}">
                <a16:creationId xmlns:a16="http://schemas.microsoft.com/office/drawing/2014/main" id="{6D8DFB6E-C73B-445D-9971-DB71000F6E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28000" y="584920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7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866A26C-AB0C-44B5-9320-8BEB9ED668C1}"/>
              </a:ext>
            </a:extLst>
          </p:cNvPr>
          <p:cNvSpPr txBox="1">
            <a:spLocks noChangeArrowheads="1"/>
          </p:cNvSpPr>
          <p:nvPr/>
        </p:nvSpPr>
        <p:spPr>
          <a:xfrm>
            <a:off x="142875" y="17463"/>
            <a:ext cx="8289925" cy="59372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Cálculos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com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arredondamento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: 1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" name="Line 6">
            <a:extLst>
              <a:ext uri="{FF2B5EF4-FFF2-40B4-BE49-F238E27FC236}">
                <a16:creationId xmlns:a16="http://schemas.microsoft.com/office/drawing/2014/main" id="{EEB14131-F0F3-4D7A-A32C-D27438B1B193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72265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A8F6881-9B1C-4494-8D9F-DC8BBE846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738" y="856081"/>
            <a:ext cx="6232525" cy="580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76501E63-9F4B-40AD-942C-52CAAB2F7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5175" y="2683377"/>
            <a:ext cx="3640138" cy="368300"/>
          </a:xfrm>
          <a:prstGeom prst="rect">
            <a:avLst/>
          </a:prstGeom>
          <a:noFill/>
          <a:ln w="19050" algn="ctr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pic>
        <p:nvPicPr>
          <p:cNvPr id="6" name="Aula 12 - Slide 03">
            <a:hlinkClick r:id="" action="ppaction://media"/>
            <a:extLst>
              <a:ext uri="{FF2B5EF4-FFF2-40B4-BE49-F238E27FC236}">
                <a16:creationId xmlns:a16="http://schemas.microsoft.com/office/drawing/2014/main" id="{BF032270-A0CD-4E56-9D63-43B2180585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3874" y="569895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FDD8FA7-3748-4722-BC7A-0201AC9EEB1A}"/>
              </a:ext>
            </a:extLst>
          </p:cNvPr>
          <p:cNvSpPr txBox="1">
            <a:spLocks noChangeArrowheads="1"/>
          </p:cNvSpPr>
          <p:nvPr/>
        </p:nvSpPr>
        <p:spPr>
          <a:xfrm>
            <a:off x="142875" y="17463"/>
            <a:ext cx="8289925" cy="59372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Cálculos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com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arredondamento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: 2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BD6608A4-C891-42D8-9F96-956A382D8969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48202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AD87527-7D81-4047-8BD0-FA19E537B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3" y="848060"/>
            <a:ext cx="6696075" cy="578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8AA71385-F70D-46A5-B6E2-56B5A210D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7838" y="4475498"/>
            <a:ext cx="619125" cy="400050"/>
          </a:xfrm>
          <a:prstGeom prst="wedgeRoundRectCallout">
            <a:avLst>
              <a:gd name="adj1" fmla="val 90602"/>
              <a:gd name="adj2" fmla="val -309602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66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400"/>
              <a:t>Valor</a:t>
            </a:r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50299D0F-7AE6-4118-B0D5-ACFB5F949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9463" y="5065881"/>
            <a:ext cx="1254125" cy="398462"/>
          </a:xfrm>
          <a:prstGeom prst="wedgeRoundRectCallout">
            <a:avLst>
              <a:gd name="adj1" fmla="val 34264"/>
              <a:gd name="adj2" fmla="val -460093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66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400"/>
              <a:t>Tamanho total</a:t>
            </a:r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E3843134-96E0-4993-BAE1-3763DF19F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2375" y="4607511"/>
            <a:ext cx="2018046" cy="400050"/>
          </a:xfrm>
          <a:prstGeom prst="wedgeRoundRectCallout">
            <a:avLst>
              <a:gd name="adj1" fmla="val -44435"/>
              <a:gd name="adj2" fmla="val -343296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66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400" dirty="0"/>
              <a:t>Quantidade de. decimais</a:t>
            </a:r>
          </a:p>
        </p:txBody>
      </p:sp>
      <p:pic>
        <p:nvPicPr>
          <p:cNvPr id="12" name="Aula 12 - Slide 04">
            <a:hlinkClick r:id="" action="ppaction://media"/>
            <a:extLst>
              <a:ext uri="{FF2B5EF4-FFF2-40B4-BE49-F238E27FC236}">
                <a16:creationId xmlns:a16="http://schemas.microsoft.com/office/drawing/2014/main" id="{DB73A913-DE92-4B12-99D7-D862000807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49916" y="5731042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2" grpId="0"/>
      <p:bldP spid="6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6192572-4E2B-4148-9644-48C0269A8B63}"/>
              </a:ext>
            </a:extLst>
          </p:cNvPr>
          <p:cNvSpPr txBox="1">
            <a:spLocks noChangeArrowheads="1"/>
          </p:cNvSpPr>
          <p:nvPr/>
        </p:nvSpPr>
        <p:spPr>
          <a:xfrm>
            <a:off x="142875" y="17463"/>
            <a:ext cx="8289925" cy="59372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Manipulação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de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Caracteres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" name="Line 6">
            <a:extLst>
              <a:ext uri="{FF2B5EF4-FFF2-40B4-BE49-F238E27FC236}">
                <a16:creationId xmlns:a16="http://schemas.microsoft.com/office/drawing/2014/main" id="{C654309B-9978-45D1-9A25-20CB52BA6636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96328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2" name="Aula 12 - Slide 05">
            <a:hlinkClick r:id="" action="ppaction://media"/>
            <a:extLst>
              <a:ext uri="{FF2B5EF4-FFF2-40B4-BE49-F238E27FC236}">
                <a16:creationId xmlns:a16="http://schemas.microsoft.com/office/drawing/2014/main" id="{30E939CA-9500-4DF6-BC88-D0212A33A0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53606" y="5956134"/>
            <a:ext cx="609600" cy="6096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99B8047-87BC-4293-970A-5754A8C52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088" y="1057275"/>
            <a:ext cx="8143875" cy="47625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872BA52-F411-4165-974B-A276ED32B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8" y="1495425"/>
            <a:ext cx="5018087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E1F9377-6C3A-4D84-BCCF-A68742C680A2}"/>
              </a:ext>
            </a:extLst>
          </p:cNvPr>
          <p:cNvSpPr txBox="1">
            <a:spLocks noChangeArrowheads="1"/>
          </p:cNvSpPr>
          <p:nvPr/>
        </p:nvSpPr>
        <p:spPr>
          <a:xfrm>
            <a:off x="88900" y="17463"/>
            <a:ext cx="9001125" cy="59372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Saída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do programa “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ManipulaCaracteres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”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A9F9581E-B1B1-4863-96C5-3F23C6B6500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04349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5" name="Aula 12 - Slide 06">
            <a:hlinkClick r:id="" action="ppaction://media"/>
            <a:extLst>
              <a:ext uri="{FF2B5EF4-FFF2-40B4-BE49-F238E27FC236}">
                <a16:creationId xmlns:a16="http://schemas.microsoft.com/office/drawing/2014/main" id="{E4C88EA2-6B61-42F3-9C9E-C6FF61BD52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41894" y="5848851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21FC00C-CF4A-4888-927E-A8A59096110A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46038"/>
            <a:ext cx="7772400" cy="6731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Medindo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o tempo de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processamento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2EE4CAA1-513E-4777-9B5C-0EE8243D2B79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21895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F345ED4-840C-4C28-A8DD-53028B144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263" y="897690"/>
            <a:ext cx="6721475" cy="583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BBB21864-5AB0-46A6-9001-81B672B55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2425" y="2709028"/>
            <a:ext cx="4311650" cy="179387"/>
          </a:xfrm>
          <a:prstGeom prst="rect">
            <a:avLst/>
          </a:prstGeom>
          <a:noFill/>
          <a:ln w="19050" algn="ctr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894A767-89D8-4D1F-BB26-0B678C7FA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5925" y="6096669"/>
            <a:ext cx="4867275" cy="179388"/>
          </a:xfrm>
          <a:prstGeom prst="rect">
            <a:avLst/>
          </a:prstGeom>
          <a:noFill/>
          <a:ln w="19050" algn="ctr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pic>
        <p:nvPicPr>
          <p:cNvPr id="12" name="Aula 12 - Slide 07">
            <a:hlinkClick r:id="" action="ppaction://media"/>
            <a:extLst>
              <a:ext uri="{FF2B5EF4-FFF2-40B4-BE49-F238E27FC236}">
                <a16:creationId xmlns:a16="http://schemas.microsoft.com/office/drawing/2014/main" id="{D852E891-D557-43BB-B74B-F0B281C1BA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32800" y="5881563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2" grpId="0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385B40F0-A365-4361-A4F0-6C7164A01A96}"/>
              </a:ext>
            </a:extLst>
          </p:cNvPr>
          <p:cNvSpPr txBox="1">
            <a:spLocks noChangeArrowheads="1"/>
          </p:cNvSpPr>
          <p:nvPr/>
        </p:nvSpPr>
        <p:spPr>
          <a:xfrm>
            <a:off x="98425" y="-34925"/>
            <a:ext cx="9045575" cy="6731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Saída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do programa “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MostraPrimosGemeos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”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2DE2DF4D-34EA-4D8C-A21F-C9066AD84104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08849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BEDF6F6-148F-4837-AAEB-61C6F3FA4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765510"/>
            <a:ext cx="8731250" cy="551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B6214ED-0781-4107-ACD8-2B552FAB08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0213" y="5153861"/>
            <a:ext cx="4625975" cy="148055"/>
          </a:xfrm>
          <a:prstGeom prst="rect">
            <a:avLst/>
          </a:prstGeom>
          <a:noFill/>
          <a:ln w="19050" algn="ctr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 dirty="0"/>
          </a:p>
        </p:txBody>
      </p:sp>
      <p:pic>
        <p:nvPicPr>
          <p:cNvPr id="8" name="Aula 12 - Slide 08">
            <a:hlinkClick r:id="" action="ppaction://media"/>
            <a:extLst>
              <a:ext uri="{FF2B5EF4-FFF2-40B4-BE49-F238E27FC236}">
                <a16:creationId xmlns:a16="http://schemas.microsoft.com/office/drawing/2014/main" id="{7CE835FE-4D55-4C60-B1C6-FB2DD19C33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3425" y="6246019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3D7A026E-F60E-4A43-9BE9-144B23702501}"/>
              </a:ext>
            </a:extLst>
          </p:cNvPr>
          <p:cNvSpPr txBox="1">
            <a:spLocks noChangeArrowheads="1"/>
          </p:cNvSpPr>
          <p:nvPr/>
        </p:nvSpPr>
        <p:spPr>
          <a:xfrm>
            <a:off x="660400" y="-15875"/>
            <a:ext cx="7772400" cy="64452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Declaração</a:t>
            </a:r>
            <a:r>
              <a:rPr lang="en-US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de Variáveis- </a:t>
            </a:r>
            <a:r>
              <a:rPr lang="en-US" altLang="pt-BR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Erro</a:t>
            </a:r>
            <a:endParaRPr lang="pt-BR" altLang="pt-B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Line 6">
            <a:extLst>
              <a:ext uri="{FF2B5EF4-FFF2-40B4-BE49-F238E27FC236}">
                <a16:creationId xmlns:a16="http://schemas.microsoft.com/office/drawing/2014/main" id="{A90BDF93-BFDF-4199-B95A-C07226BCB1E9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23387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3316" name="CaixaDeTexto 4">
            <a:extLst>
              <a:ext uri="{FF2B5EF4-FFF2-40B4-BE49-F238E27FC236}">
                <a16:creationId xmlns:a16="http://schemas.microsoft.com/office/drawing/2014/main" id="{146DF278-4917-411B-80B3-8EB261623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813" y="741948"/>
            <a:ext cx="8588375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>
              <a:lnSpc>
                <a:spcPct val="107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pt-BR" altLang="pt-BR" sz="2400" b="1" dirty="0">
                <a:cs typeface="Calibri" panose="020F0502020204030204" pitchFamily="34" charset="0"/>
              </a:rPr>
              <a:t>Cria um vetor de 20 elementos; mostra-o como lido e ordenado.</a:t>
            </a:r>
            <a:endParaRPr lang="pt-BR" altLang="pt-BR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19DC9613-9679-444F-96DA-A8394917651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20688" y="1192798"/>
            <a:ext cx="8221662" cy="0"/>
          </a:xfrm>
          <a:prstGeom prst="line">
            <a:avLst/>
          </a:prstGeom>
          <a:noFill/>
          <a:ln w="12700" algn="ctr">
            <a:solidFill>
              <a:schemeClr val="tx1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7A4766FE-2713-4049-8E04-EAA0471DA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1359653"/>
            <a:ext cx="8867775" cy="538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90FD09FA-113A-4C17-8BF8-FDD2B3EC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1700" y="3594853"/>
            <a:ext cx="2241550" cy="407987"/>
          </a:xfrm>
          <a:prstGeom prst="rect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40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CAAC3BFA-6418-4596-9F88-47CF9C0DF0F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05275" y="4302878"/>
            <a:ext cx="1309688" cy="682625"/>
          </a:xfrm>
          <a:prstGeom prst="line">
            <a:avLst/>
          </a:prstGeom>
          <a:noFill/>
          <a:ln w="19050" algn="ctr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1" name="Aula 12 - Slide 09">
            <a:hlinkClick r:id="" action="ppaction://media"/>
            <a:extLst>
              <a:ext uri="{FF2B5EF4-FFF2-40B4-BE49-F238E27FC236}">
                <a16:creationId xmlns:a16="http://schemas.microsoft.com/office/drawing/2014/main" id="{B511DC18-B134-4FFB-B705-F1437AFA26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7550" y="5811252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2" grpId="0"/>
      <p:bldP spid="7" grpId="0" animBg="1"/>
    </p:bldLst>
  </p:timing>
</p:sld>
</file>

<file path=ppt/theme/theme1.xml><?xml version="1.0" encoding="utf-8"?>
<a:theme xmlns:a="http://schemas.openxmlformats.org/drawingml/2006/main" name="Apresentação em branco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presentação em branc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pt-B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pt-B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Apresentação em branc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resentação em branc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presentação em branco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resentação em branco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resentação em branc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resentação em branc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presentação em branc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C:\Arquivos de programas\Microsoft Office\Modelos\Apresentação em branco.pot</Template>
  <TotalTime>5751</TotalTime>
  <Words>1320</Words>
  <Application>Microsoft Office PowerPoint</Application>
  <PresentationFormat>Apresentação na tela (4:3)</PresentationFormat>
  <Paragraphs>83</Paragraphs>
  <Slides>28</Slides>
  <Notes>1</Notes>
  <HiddenSlides>0</HiddenSlides>
  <MMClips>25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5" baseType="lpstr">
      <vt:lpstr>Arial</vt:lpstr>
      <vt:lpstr>Calibri</vt:lpstr>
      <vt:lpstr>Monotype Corsiva</vt:lpstr>
      <vt:lpstr>Symbol</vt:lpstr>
      <vt:lpstr>Times New Roman</vt:lpstr>
      <vt:lpstr>Zurich BT</vt:lpstr>
      <vt:lpstr>Apresentação em branco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 problema da comunicação Homem x Máquina</dc:title>
  <dc:creator>Luz</dc:creator>
  <cp:lastModifiedBy>Usuario</cp:lastModifiedBy>
  <cp:revision>1226</cp:revision>
  <dcterms:created xsi:type="dcterms:W3CDTF">2001-07-05T13:40:54Z</dcterms:created>
  <dcterms:modified xsi:type="dcterms:W3CDTF">2022-03-17T02:09:23Z</dcterms:modified>
</cp:coreProperties>
</file>